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Roboto Mono" charset="1" panose="00000000000000000000"/>
      <p:regular r:id="rId14"/>
    </p:embeddedFont>
    <p:embeddedFont>
      <p:font typeface="Roboto Mono Bold" charset="1" panose="00000000000000000000"/>
      <p:regular r:id="rId15"/>
    </p:embeddedFont>
    <p:embeddedFont>
      <p:font typeface="Roboto Mono Italics" charset="1" panose="00000000000000000000"/>
      <p:regular r:id="rId16"/>
    </p:embeddedFont>
    <p:embeddedFont>
      <p:font typeface="Roboto Mono Bold Italics" charset="1" panose="00000000000000000000"/>
      <p:regular r:id="rId17"/>
    </p:embeddedFont>
    <p:embeddedFont>
      <p:font typeface="Roboto Mono Thin" charset="1" panose="00000000000000000000"/>
      <p:regular r:id="rId18"/>
    </p:embeddedFont>
    <p:embeddedFont>
      <p:font typeface="Roboto Mono Thin Italics" charset="1" panose="00000000000000000000"/>
      <p:regular r:id="rId19"/>
    </p:embeddedFont>
    <p:embeddedFont>
      <p:font typeface="Roboto Mono Light" charset="1" panose="00000000000000000000"/>
      <p:regular r:id="rId20"/>
    </p:embeddedFont>
    <p:embeddedFont>
      <p:font typeface="Roboto Mono Light Italics" charset="1" panose="00000000000000000000"/>
      <p:regular r:id="rId21"/>
    </p:embeddedFont>
    <p:embeddedFont>
      <p:font typeface="Roboto Mono Medium" charset="1" panose="00000000000000000000"/>
      <p:regular r:id="rId22"/>
    </p:embeddedFont>
    <p:embeddedFont>
      <p:font typeface="Roboto Mono Medium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830181" y="2161025"/>
            <a:ext cx="14324775" cy="14194550"/>
          </a:xfrm>
          <a:custGeom>
            <a:avLst/>
            <a:gdLst/>
            <a:ahLst/>
            <a:cxnLst/>
            <a:rect r="r" b="b" t="t" l="l"/>
            <a:pathLst>
              <a:path h="14194550" w="14324775">
                <a:moveTo>
                  <a:pt x="0" y="0"/>
                </a:moveTo>
                <a:lnTo>
                  <a:pt x="14324776" y="0"/>
                </a:lnTo>
                <a:lnTo>
                  <a:pt x="14324776" y="14194550"/>
                </a:lnTo>
                <a:lnTo>
                  <a:pt x="0" y="14194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62680" y="7215811"/>
            <a:ext cx="5425320" cy="234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8"/>
              </a:lnSpc>
            </a:pPr>
            <a:r>
              <a:rPr lang="en-US" sz="4505">
                <a:solidFill>
                  <a:srgbClr val="FFFFFF"/>
                </a:solidFill>
                <a:latin typeface="DM Sans"/>
              </a:rPr>
              <a:t>Presented by </a:t>
            </a:r>
          </a:p>
          <a:p>
            <a:pPr>
              <a:lnSpc>
                <a:spcPts val="6308"/>
              </a:lnSpc>
            </a:pPr>
            <a:r>
              <a:rPr lang="en-US" sz="4505">
                <a:solidFill>
                  <a:srgbClr val="FFFFFF"/>
                </a:solidFill>
                <a:latin typeface="DM Sans"/>
              </a:rPr>
              <a:t>Satvik Bhardwaj</a:t>
            </a:r>
          </a:p>
          <a:p>
            <a:pPr>
              <a:lnSpc>
                <a:spcPts val="6308"/>
              </a:lnSpc>
            </a:pPr>
            <a:r>
              <a:rPr lang="en-US" sz="4505">
                <a:solidFill>
                  <a:srgbClr val="FFFFFF"/>
                </a:solidFill>
                <a:latin typeface="DM Sans"/>
              </a:rPr>
              <a:t>2111981315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428" y="1990636"/>
            <a:ext cx="13685717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Roboto Mono Bold"/>
              </a:rPr>
              <a:t>CARA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4584" y="0"/>
            <a:ext cx="8340769" cy="10287000"/>
          </a:xfrm>
          <a:custGeom>
            <a:avLst/>
            <a:gdLst/>
            <a:ahLst/>
            <a:cxnLst/>
            <a:rect r="r" b="b" t="t" l="l"/>
            <a:pathLst>
              <a:path h="10287000" w="8340769">
                <a:moveTo>
                  <a:pt x="0" y="0"/>
                </a:moveTo>
                <a:lnTo>
                  <a:pt x="8340769" y="0"/>
                </a:lnTo>
                <a:lnTo>
                  <a:pt x="83407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62" r="0" b="-109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3400" y="1505980"/>
            <a:ext cx="9511184" cy="7622838"/>
            <a:chOff x="0" y="0"/>
            <a:chExt cx="12681579" cy="101637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681579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>
                  <a:solidFill>
                    <a:srgbClr val="FFFFFF"/>
                  </a:solidFill>
                  <a:latin typeface="Roboto Mono"/>
                </a:rPr>
                <a:t>IDEA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12618"/>
              <a:ext cx="12681579" cy="6851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2471" indent="-396235" lvl="1">
                <a:lnSpc>
                  <a:spcPts val="5138"/>
                </a:lnSpc>
                <a:buFont typeface="Arial"/>
                <a:buChar char="•"/>
              </a:pPr>
              <a:r>
                <a:rPr lang="en-US" sz="3670" spc="55">
                  <a:solidFill>
                    <a:srgbClr val="FFFFFF"/>
                  </a:solidFill>
                  <a:latin typeface="DM Sans Bold"/>
                </a:rPr>
                <a:t>CREATING A USER-FRIENDLY WEBSITE</a:t>
              </a:r>
            </a:p>
            <a:p>
              <a:pPr marL="792471" indent="-396235" lvl="1">
                <a:lnSpc>
                  <a:spcPts val="5138"/>
                </a:lnSpc>
                <a:buFont typeface="Arial"/>
                <a:buChar char="•"/>
              </a:pPr>
              <a:r>
                <a:rPr lang="en-US" sz="3670" spc="55">
                  <a:solidFill>
                    <a:srgbClr val="FFFFFF"/>
                  </a:solidFill>
                  <a:latin typeface="DM Sans Bold"/>
                </a:rPr>
                <a:t> SIMPLIFIES ONLINE SHOPPING.</a:t>
              </a:r>
            </a:p>
            <a:p>
              <a:pPr marL="792471" indent="-396235" lvl="1">
                <a:lnSpc>
                  <a:spcPts val="5138"/>
                </a:lnSpc>
                <a:buFont typeface="Arial"/>
                <a:buChar char="•"/>
              </a:pPr>
              <a:r>
                <a:rPr lang="en-US" sz="3670" spc="55">
                  <a:solidFill>
                    <a:srgbClr val="FFFFFF"/>
                  </a:solidFill>
                  <a:latin typeface="DM Sans Bold"/>
                </a:rPr>
                <a:t> SEAMLESS, ENGAGING, AND VISUALLY APPEALING PLATFORM </a:t>
              </a:r>
            </a:p>
            <a:p>
              <a:pPr marL="792471" indent="-396235" lvl="1">
                <a:lnSpc>
                  <a:spcPts val="5138"/>
                </a:lnSpc>
                <a:buFont typeface="Arial"/>
                <a:buChar char="•"/>
              </a:pPr>
              <a:r>
                <a:rPr lang="en-US" sz="3670" spc="55">
                  <a:solidFill>
                    <a:srgbClr val="FFFFFF"/>
                  </a:solidFill>
                  <a:latin typeface="DM Sans Bold"/>
                </a:rPr>
                <a:t>USERS COULD BROWSE, SELECT, AND PURCHASE PRODUCTS WITH EASE</a:t>
              </a:r>
            </a:p>
            <a:p>
              <a:pPr>
                <a:lnSpc>
                  <a:spcPts val="513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37190" y="6328077"/>
            <a:ext cx="10418220" cy="7917847"/>
          </a:xfrm>
          <a:custGeom>
            <a:avLst/>
            <a:gdLst/>
            <a:ahLst/>
            <a:cxnLst/>
            <a:rect r="r" b="b" t="t" l="l"/>
            <a:pathLst>
              <a:path h="7917847" w="10418220">
                <a:moveTo>
                  <a:pt x="0" y="0"/>
                </a:moveTo>
                <a:lnTo>
                  <a:pt x="10418220" y="0"/>
                </a:lnTo>
                <a:lnTo>
                  <a:pt x="10418220" y="7917846"/>
                </a:lnTo>
                <a:lnTo>
                  <a:pt x="0" y="791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4893" y="1324708"/>
            <a:ext cx="10108593" cy="7637583"/>
            <a:chOff x="0" y="0"/>
            <a:chExt cx="13478124" cy="101834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3478124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>
                  <a:solidFill>
                    <a:srgbClr val="FFFFFF"/>
                  </a:solidFill>
                  <a:latin typeface="Roboto Mono"/>
                </a:rPr>
                <a:t>CONCEPT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195860"/>
              <a:ext cx="13478124" cy="5987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2352" indent="-396176" lvl="1">
                <a:lnSpc>
                  <a:spcPts val="5137"/>
                </a:lnSpc>
                <a:buFont typeface="Arial"/>
                <a:buChar char="•"/>
              </a:pPr>
              <a:r>
                <a:rPr lang="en-US" sz="3669" spc="55">
                  <a:solidFill>
                    <a:srgbClr val="FFFFFF"/>
                  </a:solidFill>
                  <a:latin typeface="DM Sans Bold"/>
                </a:rPr>
                <a:t>DELIVERING A RESPONSIVE, VISUALLY ATTRACTIVE, AND INTUITIVE USER INTERFACE</a:t>
              </a:r>
            </a:p>
            <a:p>
              <a:pPr marL="792352" indent="-396176" lvl="1">
                <a:lnSpc>
                  <a:spcPts val="5137"/>
                </a:lnSpc>
                <a:buFont typeface="Arial"/>
                <a:buChar char="•"/>
              </a:pPr>
              <a:r>
                <a:rPr lang="en-US" sz="3669" spc="55">
                  <a:solidFill>
                    <a:srgbClr val="FFFFFF"/>
                  </a:solidFill>
                  <a:latin typeface="DM Sans Bold"/>
                </a:rPr>
                <a:t>CRAFTING A SLEEK DESIGN</a:t>
              </a:r>
            </a:p>
            <a:p>
              <a:pPr marL="792352" indent="-396176" lvl="1">
                <a:lnSpc>
                  <a:spcPts val="5137"/>
                </a:lnSpc>
                <a:buFont typeface="Arial"/>
                <a:buChar char="•"/>
              </a:pPr>
              <a:r>
                <a:rPr lang="en-US" sz="3669" spc="55">
                  <a:solidFill>
                    <a:srgbClr val="FFFFFF"/>
                  </a:solidFill>
                  <a:latin typeface="DM Sans Bold"/>
                </a:rPr>
                <a:t>OPTIMIZING FOR MOBILE AND DESKTOP DEVICES</a:t>
              </a:r>
            </a:p>
            <a:p>
              <a:pPr marL="792352" indent="-396176" lvl="1">
                <a:lnSpc>
                  <a:spcPts val="5137"/>
                </a:lnSpc>
                <a:buFont typeface="Arial"/>
                <a:buChar char="•"/>
              </a:pPr>
              <a:r>
                <a:rPr lang="en-US" sz="3669" spc="55">
                  <a:solidFill>
                    <a:srgbClr val="FFFFFF"/>
                  </a:solidFill>
                  <a:latin typeface="DM Sans Bold"/>
                </a:rPr>
                <a:t>ENSURING SMOOTH NAVIGATION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303377" cy="10287000"/>
          </a:xfrm>
          <a:custGeom>
            <a:avLst/>
            <a:gdLst/>
            <a:ahLst/>
            <a:cxnLst/>
            <a:rect r="r" b="b" t="t" l="l"/>
            <a:pathLst>
              <a:path h="10287000" w="7303377">
                <a:moveTo>
                  <a:pt x="0" y="0"/>
                </a:moveTo>
                <a:lnTo>
                  <a:pt x="7303377" y="0"/>
                </a:lnTo>
                <a:lnTo>
                  <a:pt x="73033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0" t="-18319" r="-17361" b="-198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570078">
            <a:off x="12908665" y="-3408115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4304" y="1345308"/>
            <a:ext cx="135560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0"/>
              </a:lnSpc>
            </a:pPr>
            <a:r>
              <a:rPr lang="en-US" sz="14000">
                <a:solidFill>
                  <a:srgbClr val="FFFFFF"/>
                </a:solidFill>
                <a:latin typeface="Roboto Mono"/>
              </a:rPr>
              <a:t>APPLICATIONS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4304" y="3359820"/>
            <a:ext cx="15283628" cy="7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52329"/>
            <a:ext cx="16619985" cy="262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362" indent="-405681" lvl="1">
              <a:lnSpc>
                <a:spcPts val="5261"/>
              </a:lnSpc>
              <a:buFont typeface="Arial"/>
              <a:buChar char="•"/>
            </a:pPr>
            <a:r>
              <a:rPr lang="en-US" sz="3758">
                <a:solidFill>
                  <a:srgbClr val="FFFFFF"/>
                </a:solidFill>
                <a:latin typeface="DM Sans"/>
              </a:rPr>
              <a:t>Designing Product Listing</a:t>
            </a:r>
          </a:p>
          <a:p>
            <a:pPr marL="811362" indent="-405681" lvl="1">
              <a:lnSpc>
                <a:spcPts val="5261"/>
              </a:lnSpc>
              <a:buFont typeface="Arial"/>
              <a:buChar char="•"/>
            </a:pPr>
            <a:r>
              <a:rPr lang="en-US" sz="3758">
                <a:solidFill>
                  <a:srgbClr val="FFFFFF"/>
                </a:solidFill>
                <a:latin typeface="DM Sans"/>
              </a:rPr>
              <a:t>User-friendly shopping cart</a:t>
            </a:r>
          </a:p>
          <a:p>
            <a:pPr marL="811362" indent="-405681" lvl="1">
              <a:lnSpc>
                <a:spcPts val="5261"/>
              </a:lnSpc>
              <a:buFont typeface="Arial"/>
              <a:buChar char="•"/>
            </a:pPr>
            <a:r>
              <a:rPr lang="en-US" sz="3758">
                <a:solidFill>
                  <a:srgbClr val="FFFFFF"/>
                </a:solidFill>
                <a:latin typeface="DM Sans"/>
              </a:rPr>
              <a:t>Animation for good UI.</a:t>
            </a:r>
          </a:p>
          <a:p>
            <a:pPr marL="811362" indent="-405681" lvl="1">
              <a:lnSpc>
                <a:spcPts val="5261"/>
              </a:lnSpc>
              <a:buFont typeface="Arial"/>
              <a:buChar char="•"/>
            </a:pPr>
            <a:r>
              <a:rPr lang="en-US" sz="3758">
                <a:solidFill>
                  <a:srgbClr val="FFFFFF"/>
                </a:solidFill>
                <a:latin typeface="DM Sans"/>
              </a:rPr>
              <a:t>Responsive across various different devices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50889" y="-2627578"/>
            <a:ext cx="9020253" cy="7888621"/>
          </a:xfrm>
          <a:custGeom>
            <a:avLst/>
            <a:gdLst/>
            <a:ahLst/>
            <a:cxnLst/>
            <a:rect r="r" b="b" t="t" l="l"/>
            <a:pathLst>
              <a:path h="7888621" w="9020253">
                <a:moveTo>
                  <a:pt x="0" y="0"/>
                </a:moveTo>
                <a:lnTo>
                  <a:pt x="9020252" y="0"/>
                </a:lnTo>
                <a:lnTo>
                  <a:pt x="9020252" y="7888621"/>
                </a:lnTo>
                <a:lnTo>
                  <a:pt x="0" y="7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251" y="3658256"/>
            <a:ext cx="9370478" cy="2970487"/>
            <a:chOff x="0" y="0"/>
            <a:chExt cx="12493971" cy="396065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493971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2000">
                  <a:solidFill>
                    <a:srgbClr val="FFFFFF"/>
                  </a:solidFill>
                  <a:latin typeface="Roboto Mono"/>
                </a:rPr>
                <a:t>Thank you!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284375"/>
              <a:ext cx="1249397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84344" y="0"/>
            <a:ext cx="5503656" cy="10287000"/>
          </a:xfrm>
          <a:custGeom>
            <a:avLst/>
            <a:gdLst/>
            <a:ahLst/>
            <a:cxnLst/>
            <a:rect r="r" b="b" t="t" l="l"/>
            <a:pathLst>
              <a:path h="10287000" w="5503656">
                <a:moveTo>
                  <a:pt x="0" y="0"/>
                </a:moveTo>
                <a:lnTo>
                  <a:pt x="5503656" y="0"/>
                </a:lnTo>
                <a:lnTo>
                  <a:pt x="55036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340" t="0" r="-2502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DAFzCibc_dw</dc:identifier>
  <dcterms:modified xsi:type="dcterms:W3CDTF">2011-08-01T06:04:30Z</dcterms:modified>
  <cp:revision>1</cp:revision>
  <dc:title>General Business Meeting</dc:title>
</cp:coreProperties>
</file>